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Inter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Black"/>
      <p:bold r:id="rId28"/>
      <p:boldItalic r:id="rId29"/>
    </p:embeddedFont>
    <p:embeddedFont>
      <p:font typeface="Inter"/>
      <p:regular r:id="rId30"/>
      <p:bold r:id="rId31"/>
      <p:italic r:id="rId32"/>
      <p:boldItalic r:id="rId33"/>
    </p:embeddedFont>
    <p:embeddedFont>
      <p:font typeface="Figtree SemiBold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  <p:embeddedFont>
      <p:font typeface="Inter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regular.fntdata"/><Relationship Id="rId20" Type="http://schemas.openxmlformats.org/officeDocument/2006/relationships/font" Target="fonts/InterSemiBold-regular.fntdata"/><Relationship Id="rId42" Type="http://schemas.openxmlformats.org/officeDocument/2006/relationships/font" Target="fonts/InterMedium-italic.fntdata"/><Relationship Id="rId41" Type="http://schemas.openxmlformats.org/officeDocument/2006/relationships/font" Target="fonts/InterMedium-bold.fntdata"/><Relationship Id="rId22" Type="http://schemas.openxmlformats.org/officeDocument/2006/relationships/font" Target="fonts/InterSemiBold-italic.fntdata"/><Relationship Id="rId21" Type="http://schemas.openxmlformats.org/officeDocument/2006/relationships/font" Target="fonts/InterSemiBold-bold.fntdata"/><Relationship Id="rId43" Type="http://schemas.openxmlformats.org/officeDocument/2006/relationships/font" Target="fonts/InterMedium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Inter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Black-bold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6.xml"/><Relationship Id="rId33" Type="http://schemas.openxmlformats.org/officeDocument/2006/relationships/font" Target="fonts/Inter-boldItalic.fntdata"/><Relationship Id="rId10" Type="http://schemas.openxmlformats.org/officeDocument/2006/relationships/slide" Target="slides/slide5.xml"/><Relationship Id="rId32" Type="http://schemas.openxmlformats.org/officeDocument/2006/relationships/font" Target="fonts/Inter-italic.fntdata"/><Relationship Id="rId13" Type="http://schemas.openxmlformats.org/officeDocument/2006/relationships/slide" Target="slides/slide8.xml"/><Relationship Id="rId35" Type="http://schemas.openxmlformats.org/officeDocument/2006/relationships/font" Target="fonts/FigtreeSemiBold-bold.fntdata"/><Relationship Id="rId12" Type="http://schemas.openxmlformats.org/officeDocument/2006/relationships/slide" Target="slides/slide7.xml"/><Relationship Id="rId34" Type="http://schemas.openxmlformats.org/officeDocument/2006/relationships/font" Target="fonts/Figtree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Figtree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FigtreeSemiBold-italic.fntdata"/><Relationship Id="rId17" Type="http://schemas.openxmlformats.org/officeDocument/2006/relationships/font" Target="fonts/MontserratSemiBold-bold.fntdata"/><Relationship Id="rId39" Type="http://schemas.openxmlformats.org/officeDocument/2006/relationships/font" Target="fonts/MontserratExtraBold-boldItalic.fntdata"/><Relationship Id="rId16" Type="http://schemas.openxmlformats.org/officeDocument/2006/relationships/font" Target="fonts/MontserratSemiBold-regular.fntdata"/><Relationship Id="rId38" Type="http://schemas.openxmlformats.org/officeDocument/2006/relationships/font" Target="fonts/MontserratExtraBold-bold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f86332f9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f86332f9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f8cf35cd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f8cf35cd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f8cf35cda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f8cf35cda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f8cf35cda_1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f8cf35cda_1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f80d1b1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f80d1b1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f80d1b119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f80d1b119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f80d1b119_1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f80d1b119_1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f80d1b119_1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f80d1b119_1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f80d1b119_1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f80d1b119_1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>
  <p:cSld name="TITLE_ONLY_1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13"/>
          <p:cNvSpPr/>
          <p:nvPr/>
        </p:nvSpPr>
        <p:spPr>
          <a:xfrm rot="10800000">
            <a:off x="1027500" y="1350"/>
            <a:ext cx="8116500" cy="5140800"/>
          </a:xfrm>
          <a:prstGeom prst="round1Rect">
            <a:avLst>
              <a:gd fmla="val 2263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1976400" y="238650"/>
            <a:ext cx="66885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2064825" y="1104572"/>
            <a:ext cx="274200" cy="274200"/>
          </a:xfrm>
          <a:prstGeom prst="roundRect">
            <a:avLst>
              <a:gd fmla="val 3067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5308125" y="1104572"/>
            <a:ext cx="274200" cy="274200"/>
          </a:xfrm>
          <a:prstGeom prst="roundRect">
            <a:avLst>
              <a:gd fmla="val 306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976400" y="1567500"/>
            <a:ext cx="2969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 sz="14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1976400" y="2215500"/>
            <a:ext cx="29694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5218475" y="1567500"/>
            <a:ext cx="2969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 sz="14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SemiBold"/>
              <a:buNone/>
              <a:def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4" type="body"/>
          </p:nvPr>
        </p:nvSpPr>
        <p:spPr>
          <a:xfrm>
            <a:off x="5218475" y="2215500"/>
            <a:ext cx="29694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SECTION_HEADER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2" name="Google Shape;62;p14"/>
          <p:cNvSpPr/>
          <p:nvPr/>
        </p:nvSpPr>
        <p:spPr>
          <a:xfrm flipH="1" rot="10800000">
            <a:off x="1013500" y="-125"/>
            <a:ext cx="4107600" cy="5140800"/>
          </a:xfrm>
          <a:prstGeom prst="round1Rect">
            <a:avLst>
              <a:gd fmla="val 2263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0" y="399600"/>
            <a:ext cx="3947400" cy="4743900"/>
          </a:xfrm>
          <a:prstGeom prst="round1Rect">
            <a:avLst>
              <a:gd fmla="val 22505" name="adj"/>
            </a:avLst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306400" y="1194750"/>
            <a:ext cx="36504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5306400" y="399600"/>
            <a:ext cx="365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 1">
  <p:cSld name="SECTION_HEADER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15"/>
          <p:cNvSpPr/>
          <p:nvPr/>
        </p:nvSpPr>
        <p:spPr>
          <a:xfrm flipH="1" rot="10800000">
            <a:off x="1013500" y="-125"/>
            <a:ext cx="4107600" cy="5140800"/>
          </a:xfrm>
          <a:prstGeom prst="round1Rect">
            <a:avLst>
              <a:gd fmla="val 2263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0" y="399600"/>
            <a:ext cx="3947400" cy="4743900"/>
          </a:xfrm>
          <a:prstGeom prst="round1Rect">
            <a:avLst>
              <a:gd fmla="val 22505" name="adj"/>
            </a:avLst>
          </a:prstGeom>
          <a:noFill/>
          <a:ln>
            <a:noFill/>
          </a:ln>
        </p:spPr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306400" y="1194750"/>
            <a:ext cx="36504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5306400" y="399600"/>
            <a:ext cx="365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4" name="Google Shape;74;p16"/>
          <p:cNvSpPr/>
          <p:nvPr/>
        </p:nvSpPr>
        <p:spPr>
          <a:xfrm flipH="1" rot="10800000">
            <a:off x="0" y="-200"/>
            <a:ext cx="7841100" cy="1426200"/>
          </a:xfrm>
          <a:prstGeom prst="round1Rect">
            <a:avLst>
              <a:gd fmla="val 2716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ctrTitle"/>
          </p:nvPr>
        </p:nvSpPr>
        <p:spPr>
          <a:xfrm>
            <a:off x="432000" y="289700"/>
            <a:ext cx="637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32000" y="1727700"/>
            <a:ext cx="6372000" cy="30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7.jpg"/><Relationship Id="rId5" Type="http://schemas.openxmlformats.org/officeDocument/2006/relationships/image" Target="../media/image6.png"/><Relationship Id="rId6" Type="http://schemas.openxmlformats.org/officeDocument/2006/relationships/hyperlink" Target="https://t.me/muza_interest_bo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otr4uSZu-EUP0xVvuDiT3puHkL7U3TqJ/view" TargetMode="External"/><Relationship Id="rId6" Type="http://schemas.openxmlformats.org/officeDocument/2006/relationships/image" Target="../media/image10.jpg"/><Relationship Id="rId7" Type="http://schemas.openxmlformats.org/officeDocument/2006/relationships/hyperlink" Target="https://www.youtube.com/embed/eGvAzwe2u8U" TargetMode="External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4371375" y="3277150"/>
            <a:ext cx="4567800" cy="13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Власова Ольга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Кобзева Мария</a:t>
            </a:r>
            <a:endParaRPr sz="1400">
              <a:solidFill>
                <a:schemeClr val="accent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Старинцева Наталья</a:t>
            </a:r>
            <a:endParaRPr sz="1400">
              <a:solidFill>
                <a:schemeClr val="accent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accent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Стрик Наталья</a:t>
            </a:r>
            <a:endParaRPr sz="1400">
              <a:solidFill>
                <a:schemeClr val="accent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1212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Халевин Кирилл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4371375" y="2540350"/>
            <a:ext cx="45678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1212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Команда № 15</a:t>
            </a:r>
            <a:endParaRPr sz="1400">
              <a:solidFill>
                <a:srgbClr val="21212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3" name="Google Shape;83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395" r="8395" t="0"/>
          <a:stretch/>
        </p:blipFill>
        <p:spPr>
          <a:xfrm>
            <a:off x="0" y="0"/>
            <a:ext cx="4182900" cy="5143500"/>
          </a:xfrm>
          <a:prstGeom prst="round1Rect">
            <a:avLst>
              <a:gd fmla="val 22505" name="adj"/>
            </a:avLst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4371375" y="547200"/>
            <a:ext cx="456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6B4EE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Умный городской гид</a:t>
            </a:r>
            <a:endParaRPr sz="3500">
              <a:solidFill>
                <a:srgbClr val="6B4EE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4371375" y="178800"/>
            <a:ext cx="45678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ru" sz="1400">
                <a:solidFill>
                  <a:srgbClr val="212121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Задача 2:</a:t>
            </a:r>
            <a:endParaRPr sz="1400">
              <a:solidFill>
                <a:srgbClr val="212121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4371375" y="2908750"/>
            <a:ext cx="45678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Вострокнутов Максимилиан - Team Lead</a:t>
            </a:r>
            <a:endParaRPr sz="14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4371375" y="1840200"/>
            <a:ext cx="45678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ru" sz="8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Разработка системы персонализированных рекомендаций для посещения музеев</a:t>
            </a:r>
            <a:endParaRPr sz="800">
              <a:solidFill>
                <a:srgbClr val="212121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7187" y="4487168"/>
            <a:ext cx="1166813" cy="65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/>
          <p:nvPr/>
        </p:nvSpPr>
        <p:spPr>
          <a:xfrm flipH="1" rot="10800000">
            <a:off x="0" y="0"/>
            <a:ext cx="6781800" cy="1390800"/>
          </a:xfrm>
          <a:prstGeom prst="round1Rect">
            <a:avLst>
              <a:gd fmla="val 50000" name="adj"/>
            </a:avLst>
          </a:prstGeom>
          <a:solidFill>
            <a:srgbClr val="6B4E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6"/>
          <p:cNvSpPr txBox="1"/>
          <p:nvPr>
            <p:ph type="ctrTitle"/>
          </p:nvPr>
        </p:nvSpPr>
        <p:spPr>
          <a:xfrm>
            <a:off x="0" y="202800"/>
            <a:ext cx="6600900" cy="9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ЗАКЛЮЧЕНИЕ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3210825" y="1915725"/>
            <a:ext cx="561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Благодаря большому потенциалу для масштабирования, </a:t>
            </a:r>
            <a:endParaRPr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проект может адаптироваться к новым рынкам </a:t>
            </a:r>
            <a:endParaRPr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и различным культурным контекстам, </a:t>
            </a:r>
            <a:endParaRPr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что подчеркивает его актуальность и перспективность. </a:t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3220200" y="4133850"/>
            <a:ext cx="27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2"/>
                </a:solidFill>
              </a:rPr>
              <a:t>СПАСИБО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1556963"/>
            <a:ext cx="2144025" cy="21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69599" cy="22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45427" l="25162" r="38474" t="16021"/>
          <a:stretch/>
        </p:blipFill>
        <p:spPr>
          <a:xfrm>
            <a:off x="0" y="576475"/>
            <a:ext cx="1588800" cy="1879800"/>
          </a:xfrm>
          <a:prstGeom prst="round1Rect">
            <a:avLst>
              <a:gd fmla="val 22505" name="adj"/>
            </a:avLst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23415" l="20762" r="3157" t="10919"/>
          <a:stretch/>
        </p:blipFill>
        <p:spPr>
          <a:xfrm>
            <a:off x="5553713" y="739538"/>
            <a:ext cx="1173600" cy="1127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4294967295" type="title"/>
          </p:nvPr>
        </p:nvSpPr>
        <p:spPr>
          <a:xfrm>
            <a:off x="3387575" y="278275"/>
            <a:ext cx="14745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320">
                <a:latin typeface="Inter SemiBold"/>
                <a:ea typeface="Inter SemiBold"/>
                <a:cs typeface="Inter SemiBold"/>
                <a:sym typeface="Inter SemiBold"/>
              </a:rPr>
              <a:t>Власова Ольга</a:t>
            </a:r>
            <a:endParaRPr sz="132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7" name="Google Shape;97;p18"/>
          <p:cNvSpPr txBox="1"/>
          <p:nvPr>
            <p:ph idx="4294967295" type="body"/>
          </p:nvPr>
        </p:nvSpPr>
        <p:spPr>
          <a:xfrm>
            <a:off x="3387596" y="830400"/>
            <a:ext cx="2166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8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Разработала базу данных пользователей, написала функции фильтрации датасета и обработки данных.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6">
            <a:alphaModFix/>
          </a:blip>
          <a:srcRect b="35964" l="14095" r="21363" t="15604"/>
          <a:stretch/>
        </p:blipFill>
        <p:spPr>
          <a:xfrm>
            <a:off x="2213975" y="278275"/>
            <a:ext cx="1173600" cy="117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387588" y="610650"/>
            <a:ext cx="216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ru" sz="800">
                <a:solidFill>
                  <a:srgbClr val="1F2328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Специалист по данным и разработчик.</a:t>
            </a:r>
            <a:endParaRPr sz="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0" name="Google Shape;100;p18"/>
          <p:cNvSpPr txBox="1"/>
          <p:nvPr>
            <p:ph idx="4294967295" type="title"/>
          </p:nvPr>
        </p:nvSpPr>
        <p:spPr>
          <a:xfrm>
            <a:off x="6727325" y="755063"/>
            <a:ext cx="14745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320">
                <a:latin typeface="Inter SemiBold"/>
                <a:ea typeface="Inter SemiBold"/>
                <a:cs typeface="Inter SemiBold"/>
                <a:sym typeface="Inter SemiBold"/>
              </a:rPr>
              <a:t>Кобзева Мария</a:t>
            </a:r>
            <a:endParaRPr sz="132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1" name="Google Shape;101;p18"/>
          <p:cNvSpPr txBox="1"/>
          <p:nvPr>
            <p:ph idx="4294967295" type="body"/>
          </p:nvPr>
        </p:nvSpPr>
        <p:spPr>
          <a:xfrm>
            <a:off x="6727346" y="2953113"/>
            <a:ext cx="21660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ru" sz="8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Провела тестирование, подготовила документацию, оформила репозиторий и презентацию.</a:t>
            </a:r>
            <a:endParaRPr sz="800">
              <a:solidFill>
                <a:srgbClr val="242525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6727338" y="2733363"/>
            <a:ext cx="216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800">
                <a:solidFill>
                  <a:srgbClr val="1F2328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Тестировщик, документация.</a:t>
            </a:r>
            <a:endParaRPr sz="800">
              <a:solidFill>
                <a:srgbClr val="1F2328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7">
            <a:alphaModFix/>
          </a:blip>
          <a:srcRect b="37993" l="28746" r="26405" t="27790"/>
          <a:stretch/>
        </p:blipFill>
        <p:spPr>
          <a:xfrm>
            <a:off x="2185325" y="1956000"/>
            <a:ext cx="1230900" cy="117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8">
            <a:alphaModFix/>
          </a:blip>
          <a:srcRect b="38061" l="33692" r="30506" t="38064"/>
          <a:stretch/>
        </p:blipFill>
        <p:spPr>
          <a:xfrm>
            <a:off x="5553725" y="2417262"/>
            <a:ext cx="1173600" cy="1174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9">
            <a:alphaModFix/>
          </a:blip>
          <a:srcRect b="34272" l="19809" r="19815" t="29684"/>
          <a:stretch/>
        </p:blipFill>
        <p:spPr>
          <a:xfrm>
            <a:off x="2185325" y="3633721"/>
            <a:ext cx="1230900" cy="1231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3416225" y="1971550"/>
            <a:ext cx="21372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320">
                <a:latin typeface="Inter SemiBold"/>
                <a:ea typeface="Inter SemiBold"/>
                <a:cs typeface="Inter SemiBold"/>
                <a:sym typeface="Inter SemiBold"/>
              </a:rPr>
              <a:t>Старинцева Наталья</a:t>
            </a:r>
            <a:endParaRPr sz="132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416238" y="2272100"/>
            <a:ext cx="216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800">
                <a:solidFill>
                  <a:srgbClr val="1F2328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Разработчик.</a:t>
            </a:r>
            <a:endParaRPr sz="800">
              <a:solidFill>
                <a:srgbClr val="1F2328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8" name="Google Shape;108;p18"/>
          <p:cNvSpPr txBox="1"/>
          <p:nvPr>
            <p:ph idx="4294967295" type="title"/>
          </p:nvPr>
        </p:nvSpPr>
        <p:spPr>
          <a:xfrm>
            <a:off x="6727338" y="2417263"/>
            <a:ext cx="14745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320">
                <a:latin typeface="Inter SemiBold"/>
                <a:ea typeface="Inter SemiBold"/>
                <a:cs typeface="Inter SemiBold"/>
                <a:sym typeface="Inter SemiBold"/>
              </a:rPr>
              <a:t>Стрик Наталья</a:t>
            </a:r>
            <a:endParaRPr sz="132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6727358" y="1291663"/>
            <a:ext cx="2166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ru" sz="8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Собрала и структурировала данные о музеях, категоризировала интересы.</a:t>
            </a:r>
            <a:endParaRPr sz="800">
              <a:solidFill>
                <a:srgbClr val="242525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6727350" y="1071913"/>
            <a:ext cx="216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800">
                <a:solidFill>
                  <a:srgbClr val="1F2328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Специалист по данным.</a:t>
            </a:r>
            <a:endParaRPr sz="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1" name="Google Shape;111;p18"/>
          <p:cNvSpPr txBox="1"/>
          <p:nvPr>
            <p:ph idx="4294967295" type="title"/>
          </p:nvPr>
        </p:nvSpPr>
        <p:spPr>
          <a:xfrm>
            <a:off x="3416256" y="3633725"/>
            <a:ext cx="21660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320">
                <a:latin typeface="Inter SemiBold"/>
                <a:ea typeface="Inter SemiBold"/>
                <a:cs typeface="Inter SemiBold"/>
                <a:sym typeface="Inter SemiBold"/>
              </a:rPr>
              <a:t>Халевин Кирилл</a:t>
            </a:r>
            <a:endParaRPr sz="132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3594308" y="4185850"/>
            <a:ext cx="2166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8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Настроил интеграцию с API Mistral, участвовал в обработке данных.</a:t>
            </a:r>
            <a:endParaRPr sz="800">
              <a:solidFill>
                <a:schemeClr val="dk2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594300" y="3966100"/>
            <a:ext cx="216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800">
                <a:solidFill>
                  <a:srgbClr val="1F2328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API - интегратор</a:t>
            </a:r>
            <a:endParaRPr sz="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 amt="17000"/>
          </a:blip>
          <a:srcRect b="11715" l="0" r="11715" t="0"/>
          <a:stretch/>
        </p:blipFill>
        <p:spPr>
          <a:xfrm flipH="1">
            <a:off x="5731525" y="4273900"/>
            <a:ext cx="3412500" cy="878700"/>
          </a:xfrm>
          <a:prstGeom prst="round1Rect">
            <a:avLst>
              <a:gd fmla="val 44051" name="adj"/>
            </a:avLst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6136075" y="4496825"/>
            <a:ext cx="2646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21212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Команда № 15</a:t>
            </a:r>
            <a:endParaRPr sz="2500">
              <a:solidFill>
                <a:srgbClr val="21212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5363" y="2579900"/>
            <a:ext cx="209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Вострокнутов Максимилиан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45371" y="3632167"/>
            <a:ext cx="20901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8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Сформировал бэклог задач, проконтролировал сроки выполнения.</a:t>
            </a:r>
            <a:endParaRPr sz="800">
              <a:solidFill>
                <a:srgbClr val="242525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>
              <a:solidFill>
                <a:srgbClr val="242525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8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Развернул сервер, </a:t>
            </a:r>
            <a:r>
              <a:rPr lang="ru" sz="8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соединил</a:t>
            </a:r>
            <a:r>
              <a:rPr lang="ru" sz="8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 отдельные части системы в единый продук</a:t>
            </a:r>
            <a:r>
              <a:rPr lang="ru" sz="80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т</a:t>
            </a:r>
            <a:endParaRPr sz="800">
              <a:solidFill>
                <a:srgbClr val="21212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18"/>
          <p:cNvSpPr txBox="1"/>
          <p:nvPr>
            <p:ph idx="4294967295" type="body"/>
          </p:nvPr>
        </p:nvSpPr>
        <p:spPr>
          <a:xfrm>
            <a:off x="3416375" y="2508125"/>
            <a:ext cx="21372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ru" sz="800">
                <a:solidFill>
                  <a:srgbClr val="1F2328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Зарегистрировала, настроила Telegram-бот. Разработала функции: интерактивный интерфейс. Подобрала LLM модель для проекта, участвовала в создании презентации.</a:t>
            </a:r>
            <a:endParaRPr sz="800">
              <a:solidFill>
                <a:srgbClr val="1F2328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18"/>
          <p:cNvSpPr txBox="1"/>
          <p:nvPr>
            <p:ph idx="4294967295" type="title"/>
          </p:nvPr>
        </p:nvSpPr>
        <p:spPr>
          <a:xfrm>
            <a:off x="147700" y="3195500"/>
            <a:ext cx="14745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320">
                <a:latin typeface="Inter SemiBold"/>
                <a:ea typeface="Inter SemiBold"/>
                <a:cs typeface="Inter SemiBold"/>
                <a:sym typeface="Inter SemiBold"/>
              </a:rPr>
              <a:t>Team Lead</a:t>
            </a:r>
            <a:endParaRPr sz="132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B4EE6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1994650" y="804925"/>
            <a:ext cx="4517100" cy="8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25" name="Google Shape;125;p19"/>
          <p:cNvSpPr txBox="1"/>
          <p:nvPr>
            <p:ph type="ctrTitle"/>
          </p:nvPr>
        </p:nvSpPr>
        <p:spPr>
          <a:xfrm>
            <a:off x="1699375" y="238625"/>
            <a:ext cx="66885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242525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Почему пользователям сложно выбрать музей?</a:t>
            </a:r>
            <a:endParaRPr b="1" sz="3000"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650" y="1546500"/>
            <a:ext cx="45736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650" y="4217500"/>
            <a:ext cx="45736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650" y="2214238"/>
            <a:ext cx="45736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4650" y="2882000"/>
            <a:ext cx="45736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4650" y="3549750"/>
            <a:ext cx="457361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2720785" y="1561425"/>
            <a:ext cx="582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Избыток неструктурированной информации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2720785" y="2240250"/>
            <a:ext cx="6188100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Отсутствие персонализации в существующих сервисах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720785" y="2908000"/>
            <a:ext cx="61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Сложности с ориентированием в большом городе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720785" y="3575750"/>
            <a:ext cx="609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Риск пропустить интересные экспозиции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720785" y="4232425"/>
            <a:ext cx="64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4252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Потеря интереса из-за неподходящего выбора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ctrTitle"/>
          </p:nvPr>
        </p:nvSpPr>
        <p:spPr>
          <a:xfrm>
            <a:off x="3141675" y="731925"/>
            <a:ext cx="56421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B4EE6"/>
                </a:solidFill>
                <a:highlight>
                  <a:schemeClr val="lt1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МУЗА</a:t>
            </a:r>
            <a:endParaRPr sz="6000">
              <a:solidFill>
                <a:srgbClr val="6B4EE6"/>
              </a:solidFill>
              <a:highlight>
                <a:schemeClr val="lt1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3141675" y="1840125"/>
            <a:ext cx="5710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42525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ваш персональный гид по музеям</a:t>
            </a:r>
            <a:endParaRPr b="1" sz="1800">
              <a:solidFill>
                <a:srgbClr val="242525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29209" y="135773"/>
            <a:ext cx="2278206" cy="4853692"/>
            <a:chOff x="834675" y="1443500"/>
            <a:chExt cx="1954200" cy="4163400"/>
          </a:xfrm>
        </p:grpSpPr>
        <p:pic>
          <p:nvPicPr>
            <p:cNvPr id="143" name="Google Shape;143;p20"/>
            <p:cNvPicPr preferRelativeResize="0"/>
            <p:nvPr/>
          </p:nvPicPr>
          <p:blipFill rotWithShape="1">
            <a:blip r:embed="rId3">
              <a:alphaModFix/>
            </a:blip>
            <a:srcRect b="12627" l="23594" r="55034" t="2684"/>
            <a:stretch/>
          </p:blipFill>
          <p:spPr>
            <a:xfrm>
              <a:off x="834675" y="1443500"/>
              <a:ext cx="1954200" cy="4163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44" name="Google Shape;14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7425" y="1502300"/>
              <a:ext cx="1868700" cy="4045800"/>
            </a:xfrm>
            <a:prstGeom prst="roundRect">
              <a:avLst>
                <a:gd fmla="val 10276" name="adj"/>
              </a:avLst>
            </a:prstGeom>
            <a:noFill/>
            <a:ln>
              <a:noFill/>
            </a:ln>
          </p:spPr>
        </p:pic>
      </p:grpSp>
      <p:pic>
        <p:nvPicPr>
          <p:cNvPr id="145" name="Google Shape;145;p20"/>
          <p:cNvPicPr preferRelativeResize="0"/>
          <p:nvPr/>
        </p:nvPicPr>
        <p:blipFill rotWithShape="1">
          <a:blip r:embed="rId5">
            <a:alphaModFix/>
          </a:blip>
          <a:srcRect b="22654" l="0" r="0" t="0"/>
          <a:stretch/>
        </p:blipFill>
        <p:spPr>
          <a:xfrm>
            <a:off x="7621575" y="2825700"/>
            <a:ext cx="1162205" cy="116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3141675" y="2571750"/>
            <a:ext cx="538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Ключевой функционал:</a:t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132525" y="2959450"/>
            <a:ext cx="566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❖"/>
            </a:pPr>
            <a:r>
              <a:rPr lang="ru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Интерактивное взаимодействие с пользователем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❖"/>
            </a:pPr>
            <a:r>
              <a:rPr lang="ru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Управление профилем интересов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❖"/>
            </a:pPr>
            <a:r>
              <a:rPr lang="ru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Персонализированные рекомендации</a:t>
            </a:r>
            <a:endParaRPr sz="1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Char char="❖"/>
            </a:pPr>
            <a:r>
              <a:rPr lang="ru" sz="1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AI-генерация описаний музеев</a:t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3132525" y="270225"/>
            <a:ext cx="376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B4EE6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ru" sz="1800" u="sng">
                <a:solidFill>
                  <a:srgbClr val="6B4EE6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muza_interest_bot</a:t>
            </a:r>
            <a:endParaRPr sz="1800">
              <a:solidFill>
                <a:srgbClr val="6B4E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25" y="0"/>
            <a:ext cx="41487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11087" r="0" t="0"/>
          <a:stretch/>
        </p:blipFill>
        <p:spPr>
          <a:xfrm>
            <a:off x="0" y="705850"/>
            <a:ext cx="7017225" cy="443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title="Запись экрана 2025-02-08 в 20 (online-video-cutter.com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935" y="750650"/>
            <a:ext cx="4730487" cy="38355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1275850" y="0"/>
            <a:ext cx="384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Демонстрация</a:t>
            </a:r>
            <a:endParaRPr sz="3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117350" y="0"/>
            <a:ext cx="402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3600">
                <a:solidFill>
                  <a:srgbClr val="6B4EE6"/>
                </a:solidFill>
                <a:highlight>
                  <a:schemeClr val="lt1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работы бота</a:t>
            </a:r>
            <a:endParaRPr sz="3600">
              <a:solidFill>
                <a:srgbClr val="6B4EE6"/>
              </a:solidFill>
              <a:highlight>
                <a:schemeClr val="lt1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842800" y="1228700"/>
            <a:ext cx="3313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AutoNum type="arabicPeriod"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Описание бота перед запуском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AutoNum type="arabicPeriod"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Старт - нажатие клавиши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AutoNum type="arabicPeriod"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Приветствие и выбор категории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AutoNum type="arabicPeriod"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Указание города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AutoNum type="arabicPeriod"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Подбор музея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AutoNum type="arabicPeriod"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Выдача результата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9" name="Google Shape;159;p2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4725" y="362415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>
            <a:off x="0" y="0"/>
            <a:ext cx="5032500" cy="5143500"/>
          </a:xfrm>
          <a:prstGeom prst="rect">
            <a:avLst/>
          </a:prstGeom>
          <a:solidFill>
            <a:srgbClr val="6B4E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5" y="362400"/>
            <a:ext cx="4802400" cy="47811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5032500" y="144625"/>
            <a:ext cx="41115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" sz="2800">
                <a:solidFill>
                  <a:srgbClr val="6B4EE6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Примеры сгенерированных рекомендаций</a:t>
            </a:r>
            <a:endParaRPr b="1" sz="2800">
              <a:solidFill>
                <a:srgbClr val="6B4E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563" y="1942375"/>
            <a:ext cx="2347027" cy="304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ctrTitle"/>
          </p:nvPr>
        </p:nvSpPr>
        <p:spPr>
          <a:xfrm>
            <a:off x="944200" y="492938"/>
            <a:ext cx="7321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6B4EE6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ХОД РЕАЛИЗАЦИИ ПРОЕКТА</a:t>
            </a:r>
            <a:endParaRPr b="1" sz="3000">
              <a:solidFill>
                <a:srgbClr val="6B4EE6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671825" y="1801963"/>
            <a:ext cx="1716300" cy="400200"/>
          </a:xfrm>
          <a:prstGeom prst="rect">
            <a:avLst/>
          </a:prstGeom>
          <a:noFill/>
          <a:ln cap="flat" cmpd="sng" w="9525">
            <a:solidFill>
              <a:srgbClr val="6B4EE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B4EE6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ПОДГОТОВКА</a:t>
            </a:r>
            <a:endParaRPr>
              <a:solidFill>
                <a:srgbClr val="6B4EE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560476" y="3449963"/>
            <a:ext cx="297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сбор минимального датасета,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поднятие сервера,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развертывание базы данных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настройка Telegram бота.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681702" y="1770638"/>
            <a:ext cx="1561200" cy="374400"/>
          </a:xfrm>
          <a:prstGeom prst="rect">
            <a:avLst/>
          </a:prstGeom>
          <a:noFill/>
          <a:ln cap="flat" cmpd="sng" w="9525">
            <a:solidFill>
              <a:srgbClr val="6B4EE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B4EE6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РЕАЛИЗАЦИЯ</a:t>
            </a:r>
            <a:endParaRPr>
              <a:solidFill>
                <a:srgbClr val="6B4EE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535566" y="3449963"/>
            <a:ext cx="297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написание кодовой базы,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сбор полноценного датасета,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интеграция наработок в единую систему.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6510680" y="1770638"/>
            <a:ext cx="1716300" cy="374400"/>
          </a:xfrm>
          <a:prstGeom prst="rect">
            <a:avLst/>
          </a:prstGeom>
          <a:noFill/>
          <a:ln cap="flat" cmpd="sng" w="9525">
            <a:solidFill>
              <a:srgbClr val="6B4EE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B4EE6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ЗАВЕРШЕНИЕ</a:t>
            </a:r>
            <a:endParaRPr>
              <a:solidFill>
                <a:srgbClr val="6B4EE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6473703" y="3449963"/>
            <a:ext cx="297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тестирование,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оптимизация,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оформление репозитория,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написание документации.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1325225" y="1170763"/>
            <a:ext cx="40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6B4EE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2900">
              <a:solidFill>
                <a:srgbClr val="6B4EE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4244638" y="1139438"/>
            <a:ext cx="40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6B4EE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2900">
              <a:solidFill>
                <a:srgbClr val="6B4EE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7164075" y="1139425"/>
            <a:ext cx="40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6B4EE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2900">
              <a:solidFill>
                <a:srgbClr val="6B4EE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25" y="25879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275" y="25879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850" y="25879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4175" y="25879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1750" y="25879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6600" y="25879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8275" y="25879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0700" y="25879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23125" y="2587938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B4EE6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 rot="10800000">
            <a:off x="984600" y="-75"/>
            <a:ext cx="8159400" cy="5150100"/>
          </a:xfrm>
          <a:prstGeom prst="round1Rect">
            <a:avLst>
              <a:gd fmla="val 27805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908450" y="81825"/>
            <a:ext cx="823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rgbClr val="6B4EE6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ТЕХНОЛОГИЧЕСКИЙ СТЕК</a:t>
            </a:r>
            <a:endParaRPr b="1" sz="3600">
              <a:solidFill>
                <a:srgbClr val="6B4E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421375" y="1949163"/>
            <a:ext cx="539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"/>
              <a:buChar char="➢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python</a:t>
            </a:r>
            <a:r>
              <a:rPr lang="ru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-telegram-bot (работа с Telegram API)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"/>
              <a:buChar char="➢"/>
            </a:pPr>
            <a:r>
              <a:rPr lang="ru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numpy, pandas (обработка данных)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"/>
              <a:buChar char="➢"/>
            </a:pPr>
            <a:r>
              <a:rPr lang="ru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SQLAlchemy, psycopg2-binary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(работа с базой данных PostgreSQL)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"/>
              <a:buChar char="➢"/>
            </a:pPr>
            <a:r>
              <a:rPr lang="ru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requests (запросы к API)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b="0" l="0" r="477" t="0"/>
          <a:stretch/>
        </p:blipFill>
        <p:spPr>
          <a:xfrm>
            <a:off x="5094879" y="824138"/>
            <a:ext cx="518400" cy="51887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1225" y="1853175"/>
            <a:ext cx="518400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025" y="2670750"/>
            <a:ext cx="1151589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5025" y="3137316"/>
            <a:ext cx="1284893" cy="5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421375" y="888875"/>
            <a:ext cx="5552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ЯЗЫК ПРОГРАММИРОВАНИЯ PYTHON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421375" y="1472175"/>
            <a:ext cx="458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ФРЕЙМВОРКИ И БИБЛИОТЕКИ: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1421375" y="4334775"/>
            <a:ext cx="5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➢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Сервер на Render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1421375" y="3916275"/>
            <a:ext cx="458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РАЗВЕРТЫВАНИЕ</a:t>
            </a:r>
            <a:r>
              <a:rPr lang="ru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: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 rotWithShape="1">
          <a:blip r:embed="rId7">
            <a:alphaModFix/>
          </a:blip>
          <a:srcRect b="21612" l="0" r="0" t="22135"/>
          <a:stretch/>
        </p:blipFill>
        <p:spPr>
          <a:xfrm>
            <a:off x="6745025" y="3655725"/>
            <a:ext cx="1441800" cy="3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9925" y="1219938"/>
            <a:ext cx="592457" cy="51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8816" y="1219938"/>
            <a:ext cx="503222" cy="51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7175" y="4008475"/>
            <a:ext cx="1142905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60480" y="1901064"/>
            <a:ext cx="751334" cy="4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ctrTitle"/>
          </p:nvPr>
        </p:nvSpPr>
        <p:spPr>
          <a:xfrm>
            <a:off x="400954" y="174775"/>
            <a:ext cx="8378700" cy="4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6B4EE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ПЕРСПЕКТИВЫ ДАЛЬНЕЙШЕГО РАЗВИТИЯ</a:t>
            </a:r>
            <a:endParaRPr sz="2400">
              <a:solidFill>
                <a:srgbClr val="6B4EE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6" name="Google Shape;216;p25"/>
          <p:cNvSpPr txBox="1"/>
          <p:nvPr>
            <p:ph idx="1" type="subTitle"/>
          </p:nvPr>
        </p:nvSpPr>
        <p:spPr>
          <a:xfrm>
            <a:off x="0" y="845175"/>
            <a:ext cx="4495800" cy="30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6B4EE6"/>
                </a:solidFill>
                <a:latin typeface="Inter"/>
                <a:ea typeface="Inter"/>
                <a:cs typeface="Inter"/>
                <a:sym typeface="Inter"/>
              </a:rPr>
              <a:t>ОПТИМИЗАЦИЯ ПРОИЗВОДИТЕЛЬНОСТИ</a:t>
            </a:r>
            <a:endParaRPr sz="1200">
              <a:solidFill>
                <a:srgbClr val="6B4EE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200"/>
              <a:buFont typeface="Inter"/>
              <a:buChar char="○"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Предварительная обработка данных 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для мгновенной генерации рекомендаций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200"/>
              <a:buFont typeface="Inter"/>
              <a:buChar char="○"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Переход на полный функционал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серверного решения</a:t>
            </a:r>
            <a:b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6B4EE6"/>
                </a:solidFill>
                <a:latin typeface="Inter"/>
                <a:ea typeface="Inter"/>
                <a:cs typeface="Inter"/>
                <a:sym typeface="Inter"/>
              </a:rPr>
              <a:t>УЛУЧШЕНИЕ ПОЛЬЗОВАТЕЛЬСКОГО ОПЫТА</a:t>
            </a:r>
            <a:endParaRPr sz="1200">
              <a:solidFill>
                <a:srgbClr val="6B4EE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200"/>
              <a:buFont typeface="Inter"/>
              <a:buChar char="○"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Интеграция технологий Speech-to-Text 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и Text-to-Speech 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200"/>
              <a:buFont typeface="Inter"/>
              <a:buChar char="○"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Добавление пользовательских параметров сортировки </a:t>
            </a:r>
            <a:b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(релевантность, география)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25"/>
          <p:cNvSpPr txBox="1"/>
          <p:nvPr>
            <p:ph idx="1" type="subTitle"/>
          </p:nvPr>
        </p:nvSpPr>
        <p:spPr>
          <a:xfrm>
            <a:off x="4424705" y="845175"/>
            <a:ext cx="4566900" cy="30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6B4EE6"/>
                </a:solidFill>
                <a:latin typeface="Inter"/>
                <a:ea typeface="Inter"/>
                <a:cs typeface="Inter"/>
                <a:sym typeface="Inter"/>
              </a:rPr>
              <a:t>РАСШИРЕНИЕ ОХВАТА</a:t>
            </a:r>
            <a:endParaRPr sz="1200">
              <a:solidFill>
                <a:srgbClr val="6B4EE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200"/>
              <a:buFont typeface="Inter"/>
              <a:buChar char="○"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Выход за рамки музеев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(охватить другие формы досуга)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ter"/>
              <a:buChar char="○"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Добавление поддержки новых стран 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(выход на глобальный уровень)</a:t>
            </a:r>
            <a:br>
              <a:rPr lang="ru" sz="1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6B4EE6"/>
                </a:solidFill>
                <a:latin typeface="Inter"/>
                <a:ea typeface="Inter"/>
                <a:cs typeface="Inter"/>
                <a:sym typeface="Inter"/>
              </a:rPr>
              <a:t>УЛУЧШЕНИЕ РЕКОМЕНДАТЕЛЬНОЙ СИСТЕМЫ</a:t>
            </a:r>
            <a:endParaRPr sz="1200">
              <a:solidFill>
                <a:srgbClr val="6B4EE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200"/>
              <a:buFont typeface="Inter"/>
              <a:buChar char="○"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Внедрение интерактивных анкет 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и психологических тестов 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200"/>
              <a:buFont typeface="Inter"/>
              <a:buChar char="○"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Обработка пользовательского ввода лингвистической моделью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200"/>
              <a:buFont typeface="Inter"/>
              <a:buChar char="○"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Повышение качества категоризации датасета </a:t>
            </a:r>
            <a:b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(добавление весов признакам, 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74747"/>
                </a:solidFill>
                <a:latin typeface="Inter"/>
                <a:ea typeface="Inter"/>
                <a:cs typeface="Inter"/>
                <a:sym typeface="Inter"/>
              </a:rPr>
              <a:t>подключение более продвинутой модели)</a:t>
            </a:r>
            <a:endParaRPr sz="1200">
              <a:solidFill>
                <a:srgbClr val="47474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